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1" r:id="rId3"/>
    <p:sldId id="312" r:id="rId4"/>
    <p:sldId id="315" r:id="rId5"/>
    <p:sldId id="325" r:id="rId6"/>
    <p:sldId id="281" r:id="rId7"/>
    <p:sldId id="291" r:id="rId8"/>
    <p:sldId id="295" r:id="rId9"/>
    <p:sldId id="327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5467" autoAdjust="0"/>
    <p:restoredTop sz="98971" autoAdjust="0"/>
  </p:normalViewPr>
  <p:slideViewPr>
    <p:cSldViewPr snapToGrid="0">
      <p:cViewPr>
        <p:scale>
          <a:sx n="100" d="100"/>
          <a:sy n="100" d="100"/>
        </p:scale>
        <p:origin x="-78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4301346906936049E-2"/>
          <c:y val="2.8733470477207521E-2"/>
          <c:w val="0.94059670756082303"/>
          <c:h val="0.8530463983330063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3727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5"/>
                  <c:y val="-9.002665618435765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9.7503743902835935E-2"/>
                  <c:y val="-7.97277875366983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5100062618397746E-2"/>
                  <c:y val="-4.891957281636853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805677313551073E-2"/>
                  <c:y val="-6.43678589689059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4144604469238545E-2"/>
                  <c:y val="-4.377014409885606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044541850840955E-2"/>
                  <c:y val="-4.11954297400998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650093927596537E-2"/>
                  <c:y val="-4.89195728163685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7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319</c:v>
                </c:pt>
                <c:pt idx="1">
                  <c:v>623</c:v>
                </c:pt>
                <c:pt idx="2">
                  <c:v>926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43727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7464670713030708"/>
                  <c:y val="-3.12012480499220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6.985868285212285E-2"/>
                  <c:y val="-7.48829953198128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40,2%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1.1643113808687145E-2"/>
                  <c:y val="-6.24024960998440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40,5%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607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120</c:v>
                </c:pt>
                <c:pt idx="1">
                  <c:v>205</c:v>
                </c:pt>
                <c:pt idx="2">
                  <c:v>310</c:v>
                </c:pt>
              </c:numCache>
            </c:numRef>
          </c:val>
        </c:ser>
        <c:dLbls/>
        <c:marker val="1"/>
        <c:axId val="61871616"/>
        <c:axId val="61908480"/>
      </c:lineChart>
      <c:catAx>
        <c:axId val="61871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62" b="1"/>
            </a:pPr>
            <a:endParaRPr lang="ru-RU"/>
          </a:p>
        </c:txPr>
        <c:crossAx val="61908480"/>
        <c:crosses val="autoZero"/>
        <c:auto val="1"/>
        <c:lblAlgn val="ctr"/>
        <c:lblOffset val="100"/>
      </c:catAx>
      <c:valAx>
        <c:axId val="61908480"/>
        <c:scaling>
          <c:orientation val="minMax"/>
          <c:min val="0.5"/>
        </c:scaling>
        <c:delete val="1"/>
        <c:axPos val="l"/>
        <c:numFmt formatCode="0" sourceLinked="1"/>
        <c:tickLblPos val="nextTo"/>
        <c:crossAx val="61871616"/>
        <c:crosses val="autoZero"/>
        <c:crossBetween val="between"/>
      </c:valAx>
      <c:spPr>
        <a:noFill/>
        <a:ln w="29151">
          <a:noFill/>
        </a:ln>
      </c:spPr>
    </c:plotArea>
    <c:plotVisOnly val="1"/>
    <c:dispBlanksAs val="gap"/>
  </c:chart>
  <c:txPr>
    <a:bodyPr/>
    <a:lstStyle/>
    <a:p>
      <a:pPr>
        <a:defRPr sz="87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650252582470449E-2"/>
          <c:y val="1.4830093833623628E-2"/>
          <c:w val="0.94634974741752964"/>
          <c:h val="0.8658173109933735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студентов</c:v>
                </c:pt>
              </c:strCache>
            </c:strRef>
          </c:tx>
          <c:spPr>
            <a:ln w="51772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5"/>
                  <c:y val="-9.002665618435765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9.7503743902835921E-2"/>
                  <c:y val="-7.97277875366983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4849898069290829"/>
                  <c:y val="-6.5556005668143735E-2"/>
                </c:manualLayout>
              </c:layout>
              <c:tx>
                <c:rich>
                  <a:bodyPr/>
                  <a:lstStyle/>
                  <a:p>
                    <a:pPr>
                      <a:defRPr lang="ru-RU" sz="1902" b="1">
                        <a:solidFill>
                          <a:srgbClr val="000066"/>
                        </a:solidFill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732</a:t>
                    </a:r>
                    <a:endParaRPr lang="en-US" dirty="0"/>
                  </a:p>
                </c:rich>
              </c:tx>
              <c:spPr/>
              <c:dLblPos val="r"/>
              <c:showVal val="1"/>
            </c:dLbl>
            <c:dLbl>
              <c:idx val="3"/>
              <c:layout>
                <c:manualLayout>
                  <c:x val="-4.8805677313551066E-2"/>
                  <c:y val="-6.436785896890596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044541850840948E-2"/>
                  <c:y val="-4.119542974009981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7650093927596537E-2"/>
                  <c:y val="-4.891957281636853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902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539</c:v>
                </c:pt>
                <c:pt idx="1">
                  <c:v>825</c:v>
                </c:pt>
                <c:pt idx="2">
                  <c:v>1384</c:v>
                </c:pt>
                <c:pt idx="3">
                  <c:v>2500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предприятий</c:v>
                </c:pt>
              </c:strCache>
            </c:strRef>
          </c:tx>
          <c:spPr>
            <a:ln w="51772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799179827409774E-2"/>
                  <c:y val="-7.279215681908018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9858682852122836E-2"/>
                  <c:y val="-7.48829953198128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6520399001191292E-2"/>
                  <c:y val="-8.90966347597781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3.3351101539151447E-2"/>
                  <c:y val="-0.103943777362690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305</a:t>
                    </a:r>
                    <a:endParaRPr lang="en-US" dirty="0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902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109</c:v>
                </c:pt>
                <c:pt idx="1">
                  <c:v>165</c:v>
                </c:pt>
                <c:pt idx="2">
                  <c:v>183</c:v>
                </c:pt>
                <c:pt idx="3">
                  <c:v>230</c:v>
                </c:pt>
              </c:numCache>
            </c:numRef>
          </c:val>
        </c:ser>
        <c:dLbls/>
        <c:marker val="1"/>
        <c:axId val="55157888"/>
        <c:axId val="55159424"/>
      </c:lineChart>
      <c:catAx>
        <c:axId val="55157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5" b="1"/>
            </a:pPr>
            <a:endParaRPr lang="ru-RU"/>
          </a:p>
        </c:txPr>
        <c:crossAx val="55159424"/>
        <c:crosses val="autoZero"/>
        <c:auto val="1"/>
        <c:lblAlgn val="ctr"/>
        <c:lblOffset val="100"/>
      </c:catAx>
      <c:valAx>
        <c:axId val="55159424"/>
        <c:scaling>
          <c:orientation val="minMax"/>
          <c:min val="0.5"/>
        </c:scaling>
        <c:delete val="1"/>
        <c:axPos val="l"/>
        <c:numFmt formatCode="0" sourceLinked="1"/>
        <c:tickLblPos val="nextTo"/>
        <c:crossAx val="55157888"/>
        <c:crosses val="autoZero"/>
        <c:crossBetween val="between"/>
      </c:valAx>
      <c:spPr>
        <a:noFill/>
        <a:ln w="34515">
          <a:noFill/>
        </a:ln>
      </c:spPr>
    </c:plotArea>
    <c:plotVisOnly val="1"/>
    <c:dispBlanksAs val="gap"/>
  </c:chart>
  <c:txPr>
    <a:bodyPr/>
    <a:lstStyle/>
    <a:p>
      <a:pPr>
        <a:defRPr sz="1037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4" tIns="45571" rIns="91144" bIns="455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89994"/>
            <a:ext cx="5438775" cy="4443649"/>
          </a:xfrm>
          <a:prstGeom prst="rect">
            <a:avLst/>
          </a:prstGeom>
        </p:spPr>
        <p:txBody>
          <a:bodyPr vert="horz" lIns="91144" tIns="45571" rIns="91144" bIns="455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18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14351" y="824978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31.12.2019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1" y="4435238"/>
            <a:ext cx="8524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Лысикова</a:t>
            </a:r>
            <a:r>
              <a:rPr lang="ru-RU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О.Г., заместитель министра образования и науки Самарской области</a:t>
            </a:r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2451491"/>
            <a:ext cx="2847975" cy="21300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Вовлечение педагогических </a:t>
            </a:r>
            <a:r>
              <a:rPr lang="ru-RU" sz="1400" b="1" dirty="0">
                <a:solidFill>
                  <a:schemeClr val="tx1"/>
                </a:solidFill>
              </a:rPr>
              <a:t>работников в национальную систему профессионального </a:t>
            </a:r>
            <a:r>
              <a:rPr lang="ru-RU" sz="1400" b="1" dirty="0" smtClean="0">
                <a:solidFill>
                  <a:schemeClr val="tx1"/>
                </a:solidFill>
              </a:rPr>
              <a:t>роста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0% в 2019 году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до 50% в 2024 году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2216" y="2455051"/>
            <a:ext cx="2990850" cy="20909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Прохождение педагогическими работниками  добровольной независимой оценки профессиональной квалификации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0% в 2019 году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до 10% в 2024 году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9174" y="1247775"/>
            <a:ext cx="6696075" cy="10382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ЦЕЛЬ: Рост </a:t>
            </a:r>
            <a:r>
              <a:rPr lang="ru-RU" dirty="0">
                <a:solidFill>
                  <a:schemeClr val="tx1"/>
                </a:solidFill>
              </a:rPr>
              <a:t>качества общего образования за счёт повышения профессиональной компетенции педагогических работников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081" y="4899417"/>
            <a:ext cx="6665168" cy="882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 2024 году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создана сеть </a:t>
            </a:r>
            <a:r>
              <a:rPr lang="ru-RU" sz="1400" b="1" dirty="0" smtClean="0">
                <a:solidFill>
                  <a:srgbClr val="FF0000"/>
                </a:solidFill>
              </a:rPr>
              <a:t>Центров непрерывного повышения профессионального мастерства педагогов и аккредитационный </a:t>
            </a:r>
            <a:r>
              <a:rPr lang="ru-RU" sz="1400" b="1" dirty="0">
                <a:solidFill>
                  <a:srgbClr val="FF0000"/>
                </a:solidFill>
              </a:rPr>
              <a:t>центр </a:t>
            </a:r>
            <a:r>
              <a:rPr lang="ru-RU" sz="1400" b="1" dirty="0" smtClean="0">
                <a:solidFill>
                  <a:srgbClr val="FF0000"/>
                </a:solidFill>
              </a:rPr>
              <a:t> системы </a:t>
            </a:r>
            <a:r>
              <a:rPr lang="ru-RU" sz="1400" b="1" dirty="0">
                <a:solidFill>
                  <a:srgbClr val="FF0000"/>
                </a:solidFill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4440" y="4172297"/>
            <a:ext cx="7292015" cy="1333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Участие Самарской области в </a:t>
            </a:r>
            <a:r>
              <a:rPr lang="ru-RU" dirty="0" smtClean="0">
                <a:solidFill>
                  <a:schemeClr val="tx1"/>
                </a:solidFill>
              </a:rPr>
              <a:t>конкурсном отборе на создание Центров </a:t>
            </a:r>
            <a:r>
              <a:rPr lang="ru-RU" dirty="0">
                <a:solidFill>
                  <a:schemeClr val="tx1"/>
                </a:solidFill>
              </a:rPr>
              <a:t>непрерывного повышения профессионального мастерства педагогических работников и </a:t>
            </a:r>
            <a:r>
              <a:rPr lang="ru-RU" dirty="0" smtClean="0">
                <a:solidFill>
                  <a:schemeClr val="tx1"/>
                </a:solidFill>
              </a:rPr>
              <a:t>аккредитационных </a:t>
            </a:r>
            <a:r>
              <a:rPr lang="ru-RU" dirty="0">
                <a:solidFill>
                  <a:schemeClr val="tx1"/>
                </a:solidFill>
              </a:rPr>
              <a:t>центров системы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972" y="3590910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224" y="1154787"/>
            <a:ext cx="7826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обеспечение деятельности системы </a:t>
            </a:r>
            <a:r>
              <a:rPr lang="ru-RU" dirty="0"/>
              <a:t>повышения квалификации для работников образования на основе </a:t>
            </a:r>
            <a:r>
              <a:rPr lang="ru-RU" dirty="0" smtClean="0"/>
              <a:t>Именного образовательного чека с </a:t>
            </a:r>
            <a:r>
              <a:rPr lang="ru-RU" dirty="0"/>
              <a:t>учетом профессиональных затруднений и дефицитов;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приведение </a:t>
            </a:r>
            <a:r>
              <a:rPr lang="ru-RU" dirty="0"/>
              <a:t>структуры Именного образовательного чека</a:t>
            </a:r>
            <a:r>
              <a:rPr lang="ru-RU" dirty="0" smtClean="0"/>
              <a:t> в </a:t>
            </a:r>
            <a:r>
              <a:rPr lang="ru-RU" dirty="0"/>
              <a:t>соответствие с приоритетными направлениями развития образования, обозначенными в национальных проектах;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конкурсов </a:t>
            </a:r>
            <a:r>
              <a:rPr lang="ru-RU" dirty="0"/>
              <a:t>профессионального </a:t>
            </a:r>
            <a:r>
              <a:rPr lang="ru-RU" dirty="0" smtClean="0"/>
              <a:t>мастерства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095377"/>
            <a:ext cx="6153150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Создание условий для </a:t>
            </a:r>
            <a:r>
              <a:rPr lang="ru-RU" dirty="0" smtClean="0">
                <a:solidFill>
                  <a:schemeClr val="tx1"/>
                </a:solidFill>
              </a:rPr>
              <a:t>профессионального обучения </a:t>
            </a:r>
            <a:r>
              <a:rPr lang="ru-RU" dirty="0">
                <a:solidFill>
                  <a:schemeClr val="tx1"/>
                </a:solidFill>
              </a:rPr>
              <a:t>граждан в течение всей </a:t>
            </a:r>
            <a:r>
              <a:rPr lang="ru-RU" dirty="0" smtClean="0">
                <a:solidFill>
                  <a:schemeClr val="tx1"/>
                </a:solidFill>
              </a:rPr>
              <a:t>жизни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724498"/>
            <a:ext cx="7693099" cy="1514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Обеспечить обучение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не менее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290 тыс.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жителей Самарской области по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образования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324" y="4386436"/>
            <a:ext cx="7693099" cy="21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55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направления деятельности в 2019 году:</a:t>
            </a:r>
            <a:endParaRPr lang="ru-RU" sz="155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5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анализ </a:t>
            </a:r>
            <a:r>
              <a:rPr lang="ru-RU" sz="1550" dirty="0">
                <a:solidFill>
                  <a:schemeClr val="tx1"/>
                </a:solidFill>
                <a:latin typeface="Times New Roman"/>
                <a:ea typeface="Times New Roman"/>
              </a:rPr>
              <a:t>квалификационных запросов предприятий и организаций Самарской области;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5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перечня </a:t>
            </a:r>
            <a:r>
              <a:rPr lang="ru-RU" sz="1550" dirty="0">
                <a:solidFill>
                  <a:schemeClr val="tx1"/>
                </a:solidFill>
                <a:latin typeface="Times New Roman"/>
                <a:ea typeface="Times New Roman"/>
              </a:rPr>
              <a:t>актуальных и востребованных работодателями компетенций специалистов;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5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образовательными организациями образовательных программ, адаптированных </a:t>
            </a:r>
            <a:r>
              <a:rPr lang="ru-RU" sz="1550" dirty="0">
                <a:solidFill>
                  <a:schemeClr val="tx1"/>
                </a:solidFill>
                <a:latin typeface="Times New Roman"/>
                <a:ea typeface="Times New Roman"/>
              </a:rPr>
              <a:t>под разные категории населения, «</a:t>
            </a:r>
            <a:r>
              <a:rPr lang="ru-RU" sz="15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коротких» программ</a:t>
            </a:r>
            <a:endParaRPr lang="ru-RU" sz="155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5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заключение соглашения о пилотной апробации механизмов создания центра </a:t>
            </a:r>
            <a:r>
              <a:rPr lang="ru-RU" sz="1550" dirty="0">
                <a:solidFill>
                  <a:schemeClr val="tx1"/>
                </a:solidFill>
                <a:latin typeface="Times New Roman"/>
                <a:ea typeface="Times New Roman"/>
              </a:rPr>
              <a:t>опережающей профессиональной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xmlns="" val="573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5" y="3899975"/>
            <a:ext cx="7693099" cy="1076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ОЖИДАЕМЫЙ РЕЗУЛЬТАТ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71755" algn="just">
              <a:lnSpc>
                <a:spcPts val="18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Повышение мобильности и конкурентоспособности жителей Самарской области на рынке труда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563" y="1603768"/>
            <a:ext cx="7252122" cy="1962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 2024 году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не менее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жителей Самарской области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5" y="1114429"/>
            <a:ext cx="7524749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Повышение уровня подготовки квалифицированных кадров до стандартов профессионального мастерства международного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857847"/>
            <a:ext cx="7693099" cy="2441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Оснастить современной МТБ не менее 3-х мастерских в 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Внедрить итоговую аттестацию в форме демонстрационного экзамена не менее чем в  25% </a:t>
            </a:r>
            <a:r>
              <a:rPr lang="ru-RU" dirty="0" smtClean="0">
                <a:solidFill>
                  <a:schemeClr val="tx1"/>
                </a:solidFill>
              </a:rPr>
              <a:t>организациях </a:t>
            </a:r>
            <a:r>
              <a:rPr lang="ru-RU" dirty="0">
                <a:solidFill>
                  <a:schemeClr val="tx1"/>
                </a:solidFill>
              </a:rPr>
              <a:t>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Охватить </a:t>
            </a:r>
            <a:r>
              <a:rPr lang="ru-RU" dirty="0">
                <a:solidFill>
                  <a:schemeClr val="tx1"/>
                </a:solidFill>
              </a:rPr>
              <a:t>прохождением аттестации с использованием  механизма демонстрационного </a:t>
            </a:r>
            <a:r>
              <a:rPr lang="ru-RU" dirty="0" smtClean="0">
                <a:solidFill>
                  <a:schemeClr val="tx1"/>
                </a:solidFill>
              </a:rPr>
              <a:t>экзамена </a:t>
            </a:r>
            <a:r>
              <a:rPr lang="ru-RU" dirty="0">
                <a:solidFill>
                  <a:schemeClr val="tx1"/>
                </a:solidFill>
              </a:rPr>
              <a:t>не менее 5% выпускников организаций СПО.</a:t>
            </a: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03492" y="1309989"/>
            <a:ext cx="7468131" cy="4109133"/>
            <a:chOff x="1661734" y="515411"/>
            <a:chExt cx="7098003" cy="362687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358925" y="1172656"/>
              <a:ext cx="2019505" cy="514977"/>
            </a:xfrm>
            <a:prstGeom prst="rect">
              <a:avLst/>
            </a:prstGeom>
            <a:ln w="38100" cmpd="dbl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Число выпускников, </a:t>
              </a:r>
            </a:p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сдавших экзамен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50680" y="3153193"/>
              <a:ext cx="2609057" cy="407483"/>
            </a:xfrm>
            <a:prstGeom prst="rect">
              <a:avLst/>
            </a:prstGeom>
            <a:ln w="38100" cmpd="dbl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spc="-30" dirty="0" smtClean="0">
                  <a:solidFill>
                    <a:srgbClr val="C00000"/>
                  </a:solidFill>
                  <a:latin typeface="+mj-lt"/>
                </a:rPr>
                <a:t>Доля участников  </a:t>
              </a: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с высоким </a:t>
              </a:r>
            </a:p>
            <a:p>
              <a:pPr algn="ctr">
                <a:defRPr/>
              </a:pP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уровнем владения профессией </a:t>
              </a:r>
            </a:p>
          </p:txBody>
        </p:sp>
        <p:graphicFrame>
          <p:nvGraphicFramePr>
            <p:cNvPr id="4" name="Объект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78101587"/>
                </p:ext>
              </p:extLst>
            </p:nvPr>
          </p:nvGraphicFramePr>
          <p:xfrm>
            <a:off x="2734916" y="1021328"/>
            <a:ext cx="4470336" cy="31209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1661734" y="515411"/>
              <a:ext cx="6616700" cy="411982"/>
            </a:xfrm>
            <a:prstGeom prst="rect">
              <a:avLst/>
            </a:prstGeom>
            <a:ln w="38100" cmpd="dbl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Демонстрационный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экзамен  по</a:t>
              </a:r>
              <a:r>
                <a:rPr lang="en-US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стандартам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en-US" b="1" spc="-50" dirty="0" err="1">
                  <a:solidFill>
                    <a:srgbClr val="002060"/>
                  </a:solidFill>
                  <a:latin typeface="+mj-lt"/>
                </a:rPr>
                <a:t>Worldskills</a:t>
              </a:r>
              <a:endParaRPr lang="ru-RU" b="1" spc="-5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5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807537"/>
              </p:ext>
            </p:extLst>
          </p:nvPr>
        </p:nvGraphicFramePr>
        <p:xfrm>
          <a:off x="1406525" y="1529789"/>
          <a:ext cx="5207804" cy="42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87575" y="1131092"/>
            <a:ext cx="5554912" cy="369332"/>
          </a:xfrm>
          <a:prstGeom prst="rect">
            <a:avLst/>
          </a:prstGeom>
          <a:ln w="38100" cmpd="dbl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Развитие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системы дуального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обучения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15362" y="4734737"/>
            <a:ext cx="1785688" cy="276999"/>
          </a:xfrm>
          <a:prstGeom prst="rect">
            <a:avLst/>
          </a:prstGeom>
          <a:ln w="38100" cmpd="dbl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j-lt"/>
              </a:rPr>
              <a:t>Кол-во предприятий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3687" y="2613431"/>
            <a:ext cx="2317750" cy="461962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spc="-100" dirty="0">
                <a:solidFill>
                  <a:srgbClr val="002060"/>
                </a:solidFill>
                <a:latin typeface="+mj-lt"/>
              </a:rPr>
              <a:t>Кол-во студентов, вовлечённых в дуальное  </a:t>
            </a:r>
            <a:r>
              <a:rPr lang="ru-RU" sz="1200" b="1" spc="-100" dirty="0" smtClean="0">
                <a:solidFill>
                  <a:srgbClr val="002060"/>
                </a:solidFill>
                <a:latin typeface="+mj-lt"/>
              </a:rPr>
              <a:t>обучение</a:t>
            </a:r>
            <a:endParaRPr lang="ru-RU" sz="1200" b="1" spc="-1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9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28777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sz="1400" b="1" i="1" u="sng" dirty="0" smtClean="0">
                <a:solidFill>
                  <a:srgbClr val="002060"/>
                </a:solidFill>
              </a:rPr>
              <a:t>ОЖИДАЕМЫЙ РЕЗУЛЬТАТ  в 2019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>
                <a:solidFill>
                  <a:srgbClr val="002060"/>
                </a:solidFill>
              </a:rPr>
              <a:t>п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одана заявка на  участие в конкурсном отборе создание центра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обучение по профессиям, </a:t>
            </a:r>
            <a:r>
              <a:rPr lang="ru-RU" altLang="ru-RU" sz="1400" b="1" i="1" dirty="0">
                <a:solidFill>
                  <a:srgbClr val="002060"/>
                </a:solidFill>
              </a:rPr>
              <a:t>входящим в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ТОП-50</a:t>
            </a:r>
            <a:r>
              <a:rPr lang="ru-RU" altLang="ru-RU" sz="1400" b="1" i="1" dirty="0">
                <a:solidFill>
                  <a:srgbClr val="002060"/>
                </a:solidFill>
              </a:rPr>
              <a:t>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не </a:t>
            </a:r>
            <a:r>
              <a:rPr lang="ru-RU" altLang="ru-RU" sz="1400" b="1" i="1" dirty="0">
                <a:solidFill>
                  <a:srgbClr val="002060"/>
                </a:solidFill>
              </a:rPr>
              <a:t>менее чем в 50 учреждениях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СПО (2018 г. – 39)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увеличено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до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42 количество учреждений </a:t>
            </a:r>
            <a:r>
              <a:rPr lang="ru-RU" altLang="ru-RU" sz="1400" b="1" i="1" dirty="0">
                <a:solidFill>
                  <a:srgbClr val="002060"/>
                </a:solidFill>
              </a:rPr>
              <a:t>СПО,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реализующих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дуальное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обучение (2018 г. – 40), </a:t>
            </a:r>
            <a:r>
              <a:rPr lang="ru-RU" altLang="ru-RU" sz="1400" b="1" i="1" dirty="0">
                <a:solidFill>
                  <a:srgbClr val="002060"/>
                </a:solidFill>
              </a:rPr>
              <a:t>а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студентов </a:t>
            </a:r>
            <a:r>
              <a:rPr lang="ru-RU" altLang="ru-RU" sz="1400" b="1" i="1" dirty="0">
                <a:solidFill>
                  <a:srgbClr val="002060"/>
                </a:solidFill>
              </a:rPr>
              <a:t>– 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до 2500 чел. (2018 г. – 1732 чел.)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проведение государственной итоговой аттестации в виде демонстрационного экзамена по стандартам </a:t>
            </a:r>
            <a:r>
              <a:rPr lang="ru-RU" altLang="ru-RU" sz="1400" b="1" i="1" dirty="0" err="1">
                <a:solidFill>
                  <a:srgbClr val="002060"/>
                </a:solidFill>
              </a:rPr>
              <a:t>WorldSkills</a:t>
            </a:r>
            <a:r>
              <a:rPr lang="ru-RU" altLang="ru-RU" sz="1400" b="1" i="1" dirty="0">
                <a:solidFill>
                  <a:srgbClr val="002060"/>
                </a:solidFill>
              </a:rPr>
              <a:t> не менее чем в 19 учреждениях СПО (2018 г. – 16)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4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71500" y="3962401"/>
            <a:ext cx="8023225" cy="24776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i="1" u="sng" dirty="0" smtClean="0">
                <a:solidFill>
                  <a:srgbClr val="FF0000"/>
                </a:solidFill>
              </a:rPr>
              <a:t>к 2024 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Создан   и функционирует 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центр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Не менее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50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мастерских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оснащены современной материально-технической базой по одной из компетенций </a:t>
            </a:r>
            <a:endParaRPr lang="ru-RU" altLang="ru-RU" sz="1400" b="1" i="1" dirty="0" smtClean="0">
              <a:solidFill>
                <a:srgbClr val="002060"/>
              </a:solidFill>
            </a:endParaRP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Доля организаций СПО,</a:t>
            </a:r>
            <a:r>
              <a:rPr lang="ru-RU" altLang="ru-RU" sz="1400" b="1" i="1" dirty="0">
                <a:solidFill>
                  <a:srgbClr val="002060"/>
                </a:solidFill>
              </a:rPr>
              <a:t> в которых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итоговая </a:t>
            </a:r>
            <a:r>
              <a:rPr lang="ru-RU" altLang="ru-RU" sz="1400" b="1" i="1" dirty="0">
                <a:solidFill>
                  <a:srgbClr val="002060"/>
                </a:solidFill>
              </a:rPr>
              <a:t>аттестация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проводится </a:t>
            </a:r>
            <a:r>
              <a:rPr lang="ru-RU" altLang="ru-RU" sz="1400" b="1" i="1" dirty="0">
                <a:solidFill>
                  <a:srgbClr val="002060"/>
                </a:solidFill>
              </a:rPr>
              <a:t>в форме демонстрационного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экзамена</a:t>
            </a: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, составляет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50%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 В демонстрационном экзамене принимают участие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25%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выпускников организаций СПО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672</Words>
  <Application>Microsoft Office PowerPoint</Application>
  <PresentationFormat>Экран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Пользователь</cp:lastModifiedBy>
  <cp:revision>303</cp:revision>
  <cp:lastPrinted>2019-03-12T05:34:39Z</cp:lastPrinted>
  <dcterms:created xsi:type="dcterms:W3CDTF">2018-11-16T09:12:54Z</dcterms:created>
  <dcterms:modified xsi:type="dcterms:W3CDTF">2019-03-12T05:50:59Z</dcterms:modified>
</cp:coreProperties>
</file>